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31" r:id="rId2"/>
    <p:sldId id="278" r:id="rId3"/>
    <p:sldId id="263" r:id="rId4"/>
    <p:sldId id="344" r:id="rId5"/>
    <p:sldId id="395" r:id="rId6"/>
    <p:sldId id="429" r:id="rId7"/>
    <p:sldId id="396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3" r:id="rId17"/>
    <p:sldId id="427" r:id="rId18"/>
    <p:sldId id="424" r:id="rId19"/>
    <p:sldId id="425" r:id="rId20"/>
    <p:sldId id="351" r:id="rId21"/>
    <p:sldId id="352" r:id="rId22"/>
    <p:sldId id="3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 varScale="1">
        <p:scale>
          <a:sx n="86" d="100"/>
          <a:sy n="86" d="100"/>
        </p:scale>
        <p:origin x="35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24EBAFC-AD37-4672-9BFD-5FA2059ED4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8B8E82D-CB6A-4308-A402-A5028B987C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B0A4F-EE1D-421D-A1DF-F46395F8C713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0682A90-4858-411B-9EE9-7F28C97ABF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5C4D53-7805-4AA5-9EB2-CBEE4D3895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615CB-E775-4F0F-A335-6F977E22E3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825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45 s → share → </a:t>
            </a:r>
            <a:r>
              <a:rPr lang="en-AU" dirty="0" err="1"/>
              <a:t>popsticks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59F6-AA9E-446E-AB94-77EEC8EE765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323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870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0406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782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943521"/>
            <a:ext cx="10397112" cy="249014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3300" dirty="0" smtClean="0"/>
              <a:t>The average </a:t>
            </a:r>
            <a:r>
              <a:rPr lang="en-AU" sz="3300" dirty="0" err="1" smtClean="0"/>
              <a:t>i</a:t>
            </a:r>
            <a:r>
              <a:rPr lang="en-GB" sz="3600" dirty="0" smtClean="0"/>
              <a:t>s </a:t>
            </a:r>
            <a:r>
              <a:rPr lang="en-GB" sz="3600" dirty="0"/>
              <a:t>a single number </a:t>
            </a:r>
            <a:r>
              <a:rPr lang="en-GB" sz="3600" dirty="0" smtClean="0"/>
              <a:t>that summarizes or represents a list </a:t>
            </a:r>
            <a:r>
              <a:rPr lang="en-GB" sz="3600" dirty="0"/>
              <a:t>of </a:t>
            </a:r>
            <a:r>
              <a:rPr lang="en-GB" sz="3600" dirty="0" smtClean="0"/>
              <a:t>numbers.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3600" dirty="0" smtClean="0"/>
              <a:t>We calculate it by adding all the numbers in a list and then dividing by the total number of values in the list.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3600" dirty="0" smtClean="0"/>
              <a:t>For example </a:t>
            </a:r>
            <a:r>
              <a:rPr lang="en-GB" sz="3600" dirty="0" smtClean="0"/>
              <a:t>(T1 </a:t>
            </a:r>
            <a:r>
              <a:rPr lang="en-GB" sz="3600" dirty="0" smtClean="0"/>
              <a:t>+ T2 + </a:t>
            </a:r>
            <a:r>
              <a:rPr lang="en-GB" sz="3600" dirty="0" smtClean="0"/>
              <a:t>T3)/3</a:t>
            </a:r>
            <a:endParaRPr lang="en-AU" sz="3300" dirty="0"/>
          </a:p>
          <a:p>
            <a:pPr marL="0" indent="0">
              <a:lnSpc>
                <a:spcPct val="100000"/>
              </a:lnSpc>
              <a:buNone/>
            </a:pPr>
            <a:r>
              <a:rPr lang="en-AU" sz="3300" dirty="0" smtClean="0"/>
              <a:t>Calculate the average of the following:</a:t>
            </a:r>
            <a:endParaRPr lang="en-AU" sz="3600" dirty="0"/>
          </a:p>
          <a:p>
            <a:pPr marL="0" indent="0">
              <a:lnSpc>
                <a:spcPct val="100000"/>
              </a:lnSpc>
              <a:buNone/>
            </a:pPr>
            <a:endParaRPr lang="en-AU" sz="3300" dirty="0"/>
          </a:p>
          <a:p>
            <a:pPr marL="0" indent="0">
              <a:buNone/>
            </a:pPr>
            <a:endParaRPr lang="en-AU" sz="260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60122" y="3619621"/>
          <a:ext cx="9661870" cy="3042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374"/>
                <a:gridCol w="1932374"/>
                <a:gridCol w="1932374"/>
                <a:gridCol w="1932374"/>
                <a:gridCol w="1932374"/>
              </a:tblGrid>
              <a:tr h="531335">
                <a:tc>
                  <a:txBody>
                    <a:bodyPr/>
                    <a:lstStyle/>
                    <a:p>
                      <a:pPr algn="ctr"/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Plant Height (cm)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17098">
                <a:tc>
                  <a:txBody>
                    <a:bodyPr/>
                    <a:lstStyle/>
                    <a:p>
                      <a:r>
                        <a:rPr lang="en-AU" dirty="0" smtClean="0"/>
                        <a:t>Amount of fertiliser (ml/L)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Trial 1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Trial</a:t>
                      </a:r>
                      <a:r>
                        <a:rPr lang="en-AU" baseline="0" dirty="0" smtClean="0"/>
                        <a:t> 2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Trial 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Average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1335">
                <a:tc>
                  <a:txBody>
                    <a:bodyPr/>
                    <a:lstStyle/>
                    <a:p>
                      <a:r>
                        <a:rPr lang="en-AU" dirty="0" smtClean="0"/>
                        <a:t>0.1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5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7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31335">
                <a:tc>
                  <a:txBody>
                    <a:bodyPr/>
                    <a:lstStyle/>
                    <a:p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6.1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5.9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12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31335">
                <a:tc>
                  <a:txBody>
                    <a:bodyPr/>
                    <a:lstStyle/>
                    <a:p>
                      <a:r>
                        <a:rPr lang="en-AU" dirty="0" smtClean="0"/>
                        <a:t>10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8.7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10.3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4920" y="510955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a)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920" y="56720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b</a:t>
            </a:r>
            <a:r>
              <a:rPr lang="en-AU" b="1" dirty="0" smtClean="0">
                <a:solidFill>
                  <a:srgbClr val="FF0000"/>
                </a:solidFill>
              </a:rPr>
              <a:t>)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920" y="623454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c</a:t>
            </a:r>
            <a:r>
              <a:rPr lang="en-AU" b="1" dirty="0" smtClean="0">
                <a:solidFill>
                  <a:srgbClr val="FF0000"/>
                </a:solidFill>
              </a:rPr>
              <a:t>)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Sound Energy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1" y="4500972"/>
            <a:ext cx="2091459" cy="23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384944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err="1" smtClean="0"/>
              <a:t>Developmnt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834620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Sound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Sound energy is produced by objects vibrating.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 vibrating object causes the air around it to vibrate. Your ears and brain interpret the vibrating of the air as sound.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Bigger vibrations have more sound energy and are interpreted as louder sounds.</a:t>
            </a:r>
            <a:endParaRPr lang="en-AU" sz="2700" dirty="0"/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158697"/>
              </p:ext>
            </p:extLst>
          </p:nvPr>
        </p:nvGraphicFramePr>
        <p:xfrm>
          <a:off x="9288086" y="148208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</a:t>
                      </a:r>
                      <a:r>
                        <a:rPr lang="en-AU" baseline="0" dirty="0"/>
                        <a:t>, Pair, Share: Name two </a:t>
                      </a:r>
                      <a:r>
                        <a:rPr lang="en-AU" dirty="0"/>
                        <a:t>objects which produce sound</a:t>
                      </a:r>
                      <a:r>
                        <a:rPr lang="en-AU" baseline="0" dirty="0"/>
                        <a:t> energy.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339278"/>
              </p:ext>
            </p:extLst>
          </p:nvPr>
        </p:nvGraphicFramePr>
        <p:xfrm>
          <a:off x="9288086" y="1532012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 we hear sounds?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4149302"/>
            <a:ext cx="1694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Examples:</a:t>
            </a: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086" y="8639035"/>
            <a:ext cx="4405745" cy="332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ound Energy Examp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211" y="4500972"/>
            <a:ext cx="1779713" cy="203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Image result for Sound Energy Examples headphones"/>
          <p:cNvSpPr>
            <a:spLocks noChangeAspect="1" noChangeArrowheads="1"/>
          </p:cNvSpPr>
          <p:nvPr/>
        </p:nvSpPr>
        <p:spPr bwMode="auto">
          <a:xfrm>
            <a:off x="155574" y="-144463"/>
            <a:ext cx="2915429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66" name="Picture 18" descr="Image result for Drum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549" y="4672522"/>
            <a:ext cx="1737289" cy="169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giutar cli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449" y="4365174"/>
            <a:ext cx="1737258" cy="20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earphones clip 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30673" y="4709955"/>
            <a:ext cx="2189893" cy="167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8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27476"/>
            <a:ext cx="8842603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Electrical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Electrical energy is supplied by an electric current, which is the movement of charged particles.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 most electronic devices, these particles are electrons (which have a negative charge), which move through wires.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Electrical energy comes from power stations, solar cells and batteries.</a:t>
            </a:r>
            <a:endParaRPr lang="en-AU" sz="2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23941"/>
              </p:ext>
            </p:extLst>
          </p:nvPr>
        </p:nvGraphicFramePr>
        <p:xfrm>
          <a:off x="9236346" y="14820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electrical energy supplied by?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064113"/>
              </p:ext>
            </p:extLst>
          </p:nvPr>
        </p:nvGraphicFramePr>
        <p:xfrm>
          <a:off x="9236346" y="1244218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an electric current? Use an example as part of your answer.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5900" y="441565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46" y="4483100"/>
            <a:ext cx="2709950" cy="1898108"/>
          </a:xfrm>
          <a:prstGeom prst="rect">
            <a:avLst/>
          </a:prstGeom>
        </p:spPr>
      </p:pic>
      <p:sp>
        <p:nvSpPr>
          <p:cNvPr id="6" name="AutoShape 2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4" descr="Image result for appliances pictures"/>
          <p:cNvSpPr>
            <a:spLocks noChangeAspect="1" noChangeArrowheads="1"/>
          </p:cNvSpPr>
          <p:nvPr/>
        </p:nvSpPr>
        <p:spPr bwMode="auto">
          <a:xfrm>
            <a:off x="215900" y="1587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6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96" y="4146279"/>
            <a:ext cx="4514850" cy="257175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36D2BB12-81B9-4A61-BF98-F83A91B37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918267"/>
              </p:ext>
            </p:extLst>
          </p:nvPr>
        </p:nvGraphicFramePr>
        <p:xfrm>
          <a:off x="9236346" y="2652575"/>
          <a:ext cx="2773677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i="1" dirty="0"/>
                        <a:t>Challenge:</a:t>
                      </a:r>
                      <a:r>
                        <a:rPr lang="en-AU" dirty="0"/>
                        <a:t> Name one similarity and one difference between lightning and the electricity that powers your lights at home.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95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84260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Elastic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Elastic energy is stored by objects that are stretched, compressed, twisted, flexed or wound 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energy is released when the object is let go and returns to its original shape.</a:t>
            </a:r>
            <a:endParaRPr lang="en-AU" sz="27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18817"/>
              </p:ext>
            </p:extLst>
          </p:nvPr>
        </p:nvGraphicFramePr>
        <p:xfrm>
          <a:off x="9112087" y="220549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elastic energy?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430061"/>
              </p:ext>
            </p:extLst>
          </p:nvPr>
        </p:nvGraphicFramePr>
        <p:xfrm>
          <a:off x="9119321" y="1084002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</a:t>
                      </a:r>
                      <a:r>
                        <a:rPr lang="en-AU" baseline="0" dirty="0"/>
                        <a:t> or False? Elastic energy is the energy stored as a result of an object changing shape.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5900" y="306783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AU" sz="2800" dirty="0"/>
          </a:p>
          <a:p>
            <a:r>
              <a:rPr lang="en-AU" sz="2800" dirty="0"/>
              <a:t>Examples:</a:t>
            </a:r>
          </a:p>
        </p:txBody>
      </p:sp>
      <p:sp>
        <p:nvSpPr>
          <p:cNvPr id="6" name="AutoShape 2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4" descr="Image result for appliances pictures"/>
          <p:cNvSpPr>
            <a:spLocks noChangeAspect="1" noChangeArrowheads="1"/>
          </p:cNvSpPr>
          <p:nvPr/>
        </p:nvSpPr>
        <p:spPr bwMode="auto">
          <a:xfrm>
            <a:off x="215900" y="1587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6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54" y="4162482"/>
            <a:ext cx="3332536" cy="23645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41" y="3452862"/>
            <a:ext cx="3196606" cy="32906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3" b="16075"/>
          <a:stretch/>
        </p:blipFill>
        <p:spPr>
          <a:xfrm>
            <a:off x="7481799" y="4584821"/>
            <a:ext cx="4514850" cy="20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9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842603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Gravitational Energy</a:t>
            </a: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Gravitational energy is stored by objects as they are moved away from the Earth (or another object with mass).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greater the height off the ground, the more gravitational energy an object has.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13948"/>
              </p:ext>
            </p:extLst>
          </p:nvPr>
        </p:nvGraphicFramePr>
        <p:xfrm>
          <a:off x="9263928" y="148208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</a:t>
                      </a:r>
                      <a:r>
                        <a:rPr lang="en-AU" baseline="0" dirty="0"/>
                        <a:t> or False? A rock on a cliff face has gravitational energy because it can fall to the bottom of the cliff.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03706" y="3768841"/>
            <a:ext cx="118086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Examples:</a:t>
            </a:r>
          </a:p>
          <a:p>
            <a:r>
              <a:rPr lang="en-AU" sz="2800" dirty="0"/>
              <a:t>Water at the top of a waterfall			Person at the </a:t>
            </a:r>
          </a:p>
          <a:p>
            <a:r>
              <a:rPr lang="en-AU" sz="2800" dirty="0"/>
              <a:t>							top of a slide		</a:t>
            </a:r>
          </a:p>
        </p:txBody>
      </p:sp>
      <p:sp>
        <p:nvSpPr>
          <p:cNvPr id="6" name="AutoShape 2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4" descr="Image result for appliances pictures"/>
          <p:cNvSpPr>
            <a:spLocks noChangeAspect="1" noChangeArrowheads="1"/>
          </p:cNvSpPr>
          <p:nvPr/>
        </p:nvSpPr>
        <p:spPr bwMode="auto">
          <a:xfrm>
            <a:off x="215900" y="1587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6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364" y="4111925"/>
            <a:ext cx="2210244" cy="2691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29" y="4719141"/>
            <a:ext cx="2779664" cy="2084748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037223"/>
              </p:ext>
            </p:extLst>
          </p:nvPr>
        </p:nvGraphicFramePr>
        <p:xfrm>
          <a:off x="9241765" y="1821737"/>
          <a:ext cx="2801591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15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has more gravitational energy – a person on the 1</a:t>
                      </a:r>
                      <a:r>
                        <a:rPr lang="en-AU" baseline="30000" dirty="0"/>
                        <a:t>st</a:t>
                      </a:r>
                      <a:r>
                        <a:rPr lang="en-AU" dirty="0"/>
                        <a:t> floor of a building or</a:t>
                      </a:r>
                      <a:r>
                        <a:rPr lang="en-AU" baseline="0" dirty="0"/>
                        <a:t> a person on the roof?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21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74752"/>
            <a:ext cx="884260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Chemical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Chemical energy is stored in the chemical bonds of substances, and can be released through chemical reactions.</a:t>
            </a:r>
            <a:endParaRPr lang="en-AU" sz="2700" dirty="0"/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439814"/>
              </p:ext>
            </p:extLst>
          </p:nvPr>
        </p:nvGraphicFramePr>
        <p:xfrm>
          <a:off x="9229215" y="148208"/>
          <a:ext cx="27743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43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</a:t>
                      </a:r>
                      <a:r>
                        <a:rPr lang="en-AU" baseline="0" dirty="0"/>
                        <a:t>, Pair, Share: Name two </a:t>
                      </a:r>
                      <a:r>
                        <a:rPr lang="en-AU" dirty="0"/>
                        <a:t>objects</a:t>
                      </a:r>
                      <a:r>
                        <a:rPr lang="en-AU" baseline="0" dirty="0"/>
                        <a:t> with c</a:t>
                      </a:r>
                      <a:r>
                        <a:rPr lang="en-AU" dirty="0"/>
                        <a:t>hemical</a:t>
                      </a:r>
                      <a:r>
                        <a:rPr lang="en-AU" baseline="0" dirty="0"/>
                        <a:t> energy.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29976"/>
              </p:ext>
            </p:extLst>
          </p:nvPr>
        </p:nvGraphicFramePr>
        <p:xfrm>
          <a:off x="9238522" y="1551308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</a:t>
                      </a:r>
                      <a:r>
                        <a:rPr lang="en-AU" baseline="0" dirty="0"/>
                        <a:t> or False? Chemical energy is released by your body when you digest food.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59801" y="247083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800" dirty="0"/>
              <a:t>Examples:</a:t>
            </a:r>
          </a:p>
        </p:txBody>
      </p:sp>
      <p:sp>
        <p:nvSpPr>
          <p:cNvPr id="6" name="AutoShape 2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4" descr="Image result for appliances pictures"/>
          <p:cNvSpPr>
            <a:spLocks noChangeAspect="1" noChangeArrowheads="1"/>
          </p:cNvSpPr>
          <p:nvPr/>
        </p:nvSpPr>
        <p:spPr bwMode="auto">
          <a:xfrm>
            <a:off x="215900" y="1587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6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1AB388EC-BB06-49AF-9EBA-EDC875BA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5" b="10409"/>
          <a:stretch/>
        </p:blipFill>
        <p:spPr bwMode="auto">
          <a:xfrm>
            <a:off x="215899" y="2988359"/>
            <a:ext cx="8626703" cy="381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39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3898" y="727529"/>
            <a:ext cx="891240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Nuclear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Nuclear energy is stored in the bonds within the atoms that make up all matter.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Some of this energy is released when atoms are split apart (nuclear fission) or joined together (nuclear fusion).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Splitting a single atom </a:t>
            </a:r>
            <a:r>
              <a:rPr lang="en-AU" sz="2800" dirty="0" smtClean="0"/>
              <a:t>can release enough energy to </a:t>
            </a:r>
            <a:r>
              <a:rPr lang="en-AU" sz="2800" dirty="0"/>
              <a:t>split other atoms, which then split other atoms, and so on. This is called a chain reaction, and can add up to an enormous </a:t>
            </a:r>
            <a:r>
              <a:rPr lang="en-AU" sz="2800" dirty="0" smtClean="0"/>
              <a:t>amount </a:t>
            </a:r>
            <a:r>
              <a:rPr lang="en-AU" sz="2800" dirty="0"/>
              <a:t>of energy.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158775"/>
              </p:ext>
            </p:extLst>
          </p:nvPr>
        </p:nvGraphicFramePr>
        <p:xfrm>
          <a:off x="4292796" y="163040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nuclear energy?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17451"/>
              </p:ext>
            </p:extLst>
          </p:nvPr>
        </p:nvGraphicFramePr>
        <p:xfrm>
          <a:off x="8880791" y="90942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</a:t>
                      </a:r>
                      <a:r>
                        <a:rPr lang="en-AU" baseline="0" dirty="0"/>
                        <a:t>, Pair, Share: Name two </a:t>
                      </a:r>
                      <a:r>
                        <a:rPr lang="en-AU" baseline="0" dirty="0" smtClean="0"/>
                        <a:t>examples of </a:t>
                      </a:r>
                      <a:r>
                        <a:rPr lang="en-AU" baseline="0" dirty="0"/>
                        <a:t>n</a:t>
                      </a:r>
                      <a:r>
                        <a:rPr lang="en-AU" dirty="0"/>
                        <a:t>uclear</a:t>
                      </a:r>
                      <a:r>
                        <a:rPr lang="en-AU" baseline="0" dirty="0"/>
                        <a:t> energy.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9656725" y="129222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AU" sz="2800" dirty="0"/>
          </a:p>
          <a:p>
            <a:r>
              <a:rPr lang="en-AU" sz="2800" dirty="0"/>
              <a:t>Examples:</a:t>
            </a:r>
          </a:p>
          <a:p>
            <a:endParaRPr lang="en-AU" sz="2800" dirty="0"/>
          </a:p>
        </p:txBody>
      </p:sp>
      <p:sp>
        <p:nvSpPr>
          <p:cNvPr id="6" name="AutoShape 2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4" descr="Image result for appliances pictures"/>
          <p:cNvSpPr>
            <a:spLocks noChangeAspect="1" noChangeArrowheads="1"/>
          </p:cNvSpPr>
          <p:nvPr/>
        </p:nvSpPr>
        <p:spPr bwMode="auto">
          <a:xfrm>
            <a:off x="215900" y="1587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6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508" y="2300842"/>
            <a:ext cx="3203869" cy="2075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39" y="4473365"/>
            <a:ext cx="2888405" cy="21848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2ACE5677-B561-4431-A098-3AA62627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041" y="4681083"/>
            <a:ext cx="21907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2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AutoShape 2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4" descr="Image result for appliances pictures"/>
          <p:cNvSpPr>
            <a:spLocks noChangeAspect="1" noChangeArrowheads="1"/>
          </p:cNvSpPr>
          <p:nvPr/>
        </p:nvSpPr>
        <p:spPr bwMode="auto">
          <a:xfrm>
            <a:off x="215900" y="1587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6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What types of energy are used or released by a diving board?</a:t>
            </a:r>
            <a:endParaRPr lang="en-AU" sz="2400" dirty="0"/>
          </a:p>
        </p:txBody>
      </p:sp>
      <p:pic>
        <p:nvPicPr>
          <p:cNvPr id="1026" name="Picture 2" descr="Image result for diving 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875" y="971773"/>
            <a:ext cx="3696524" cy="246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936735" y="2155632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0099"/>
                </a:solidFill>
                <a:latin typeface="+mn-lt"/>
              </a:rPr>
              <a:t>The main energy types used or released by a diving board are elastic, kinetic and sound.</a:t>
            </a:r>
            <a:endParaRPr lang="en-AU" sz="2400" dirty="0">
              <a:solidFill>
                <a:srgbClr val="000099"/>
              </a:solidFill>
              <a:latin typeface="+mn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BB85A126-BA28-419F-BA9A-6CEB1886F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416"/>
              </p:ext>
            </p:extLst>
          </p:nvPr>
        </p:nvGraphicFramePr>
        <p:xfrm>
          <a:off x="7216726" y="3808380"/>
          <a:ext cx="4839285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3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Kinetic</a:t>
                      </a:r>
                      <a:r>
                        <a:rPr lang="en-AU" sz="1800" dirty="0"/>
                        <a:t>:</a:t>
                      </a:r>
                      <a:r>
                        <a:rPr lang="en-AU" sz="1800" baseline="0" dirty="0"/>
                        <a:t> Movement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Heat</a:t>
                      </a:r>
                      <a:r>
                        <a:rPr lang="en-AU" sz="1800" dirty="0"/>
                        <a:t>: Warms things up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Light</a:t>
                      </a:r>
                      <a:r>
                        <a:rPr lang="en-AU" sz="1800" dirty="0"/>
                        <a:t>: Brightness / lets us see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Sound</a:t>
                      </a:r>
                      <a:r>
                        <a:rPr lang="en-AU" sz="1800" dirty="0"/>
                        <a:t>: Vibrating</a:t>
                      </a:r>
                      <a:r>
                        <a:rPr lang="en-AU" sz="1800" baseline="0" dirty="0"/>
                        <a:t> objects / can be heard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Electrical</a:t>
                      </a:r>
                      <a:r>
                        <a:rPr lang="en-AU" sz="1800" dirty="0"/>
                        <a:t>: Movement of electric charges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Elastic</a:t>
                      </a:r>
                      <a:r>
                        <a:rPr lang="en-AU" sz="1800" dirty="0"/>
                        <a:t>: Stored in compressed / stretch</a:t>
                      </a:r>
                      <a:r>
                        <a:rPr lang="en-AU" sz="1800" baseline="0" dirty="0"/>
                        <a:t>ed objects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Gravitational</a:t>
                      </a:r>
                      <a:r>
                        <a:rPr lang="en-AU" sz="1800" dirty="0"/>
                        <a:t>: Stored</a:t>
                      </a:r>
                      <a:r>
                        <a:rPr lang="en-AU" sz="1800" baseline="0" dirty="0"/>
                        <a:t> in objects high up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Chemical</a:t>
                      </a:r>
                      <a:r>
                        <a:rPr lang="en-AU" sz="1800" dirty="0"/>
                        <a:t>: Stored in chemical bonds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Nuclear</a:t>
                      </a:r>
                      <a:r>
                        <a:rPr lang="en-AU" sz="1800" dirty="0"/>
                        <a:t>: Stored</a:t>
                      </a:r>
                      <a:r>
                        <a:rPr lang="en-AU" sz="1800" baseline="0" dirty="0"/>
                        <a:t> inside atoms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FBE88741-CBAF-469D-9260-92C2681FF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76960"/>
              </p:ext>
            </p:extLst>
          </p:nvPr>
        </p:nvGraphicFramePr>
        <p:xfrm>
          <a:off x="251319" y="926873"/>
          <a:ext cx="3533016" cy="39758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energy</a:t>
                      </a:r>
                      <a:r>
                        <a:rPr lang="en-AU" sz="2400" baseline="0" dirty="0"/>
                        <a:t> types</a:t>
                      </a:r>
                      <a:endParaRPr lang="en-AU" sz="2000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Identify two or three main types of energy used or released by the object</a:t>
                      </a:r>
                      <a:endParaRPr lang="en-AU" sz="2000" b="1" baseline="0" dirty="0"/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Write a full sentence response:</a:t>
                      </a:r>
                    </a:p>
                    <a:p>
                      <a:pPr marL="0" indent="0">
                        <a:buNone/>
                      </a:pPr>
                      <a:endParaRPr lang="en-AU" sz="2000" b="1" baseline="0" dirty="0"/>
                    </a:p>
                    <a:p>
                      <a:pPr marL="0" indent="0">
                        <a:buNone/>
                      </a:pPr>
                      <a:r>
                        <a:rPr lang="en-AU" sz="2000" b="1" baseline="0" dirty="0"/>
                        <a:t>The main energy types used or released by a _______ are _________, ________ and _______ energy.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22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AutoShape 2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4" descr="Image result for appliances pictures"/>
          <p:cNvSpPr>
            <a:spLocks noChangeAspect="1" noChangeArrowheads="1"/>
          </p:cNvSpPr>
          <p:nvPr/>
        </p:nvSpPr>
        <p:spPr bwMode="auto">
          <a:xfrm>
            <a:off x="215900" y="1587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6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What types of energy are used or released by a mobile phone?</a:t>
            </a:r>
            <a:endParaRPr lang="en-AU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936735" y="2155632"/>
            <a:ext cx="3882740" cy="17965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0099"/>
                </a:solidFill>
                <a:latin typeface="+mn-lt"/>
              </a:rPr>
              <a:t>The main energy types used or released by a mobile phone are chemical, electrical and light.</a:t>
            </a:r>
            <a:endParaRPr lang="en-AU" sz="2400" dirty="0">
              <a:solidFill>
                <a:srgbClr val="000099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03" y="929508"/>
            <a:ext cx="4037540" cy="269103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EA601907-1356-4371-92E5-67CFC084E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416"/>
              </p:ext>
            </p:extLst>
          </p:nvPr>
        </p:nvGraphicFramePr>
        <p:xfrm>
          <a:off x="7216726" y="3808380"/>
          <a:ext cx="4839285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3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Kinetic</a:t>
                      </a:r>
                      <a:r>
                        <a:rPr lang="en-AU" sz="1800" dirty="0"/>
                        <a:t>:</a:t>
                      </a:r>
                      <a:r>
                        <a:rPr lang="en-AU" sz="1800" baseline="0" dirty="0"/>
                        <a:t> Movement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Heat</a:t>
                      </a:r>
                      <a:r>
                        <a:rPr lang="en-AU" sz="1800" dirty="0"/>
                        <a:t>: Warms things up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Light</a:t>
                      </a:r>
                      <a:r>
                        <a:rPr lang="en-AU" sz="1800" dirty="0"/>
                        <a:t>: Brightness / lets us see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Sound</a:t>
                      </a:r>
                      <a:r>
                        <a:rPr lang="en-AU" sz="1800" dirty="0"/>
                        <a:t>: Vibrating</a:t>
                      </a:r>
                      <a:r>
                        <a:rPr lang="en-AU" sz="1800" baseline="0" dirty="0"/>
                        <a:t> objects / can be heard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Electrical</a:t>
                      </a:r>
                      <a:r>
                        <a:rPr lang="en-AU" sz="1800" dirty="0"/>
                        <a:t>: Movement of electric charges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Elastic</a:t>
                      </a:r>
                      <a:r>
                        <a:rPr lang="en-AU" sz="1800" dirty="0"/>
                        <a:t>: Stored in compressed / stretch</a:t>
                      </a:r>
                      <a:r>
                        <a:rPr lang="en-AU" sz="1800" baseline="0" dirty="0"/>
                        <a:t>ed objects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Gravitational</a:t>
                      </a:r>
                      <a:r>
                        <a:rPr lang="en-AU" sz="1800" dirty="0"/>
                        <a:t>: Stored</a:t>
                      </a:r>
                      <a:r>
                        <a:rPr lang="en-AU" sz="1800" baseline="0" dirty="0"/>
                        <a:t> in objects high up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Chemical</a:t>
                      </a:r>
                      <a:r>
                        <a:rPr lang="en-AU" sz="1800" dirty="0"/>
                        <a:t>: Stored in chemical bonds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Nuclear</a:t>
                      </a:r>
                      <a:r>
                        <a:rPr lang="en-AU" sz="1800" dirty="0"/>
                        <a:t>: Stored</a:t>
                      </a:r>
                      <a:r>
                        <a:rPr lang="en-AU" sz="1800" baseline="0" dirty="0"/>
                        <a:t> inside atoms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ACA2959B-AE9C-440D-BA19-1C9E2DCFA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76960"/>
              </p:ext>
            </p:extLst>
          </p:nvPr>
        </p:nvGraphicFramePr>
        <p:xfrm>
          <a:off x="251319" y="926873"/>
          <a:ext cx="3533016" cy="39758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energy</a:t>
                      </a:r>
                      <a:r>
                        <a:rPr lang="en-AU" sz="2400" baseline="0" dirty="0"/>
                        <a:t> types</a:t>
                      </a:r>
                      <a:endParaRPr lang="en-AU" sz="2000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Identify two or three main types of energy used or released by the object</a:t>
                      </a:r>
                      <a:endParaRPr lang="en-AU" sz="2000" b="1" baseline="0" dirty="0"/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Write a full sentence response:</a:t>
                      </a:r>
                    </a:p>
                    <a:p>
                      <a:pPr marL="0" indent="0">
                        <a:buNone/>
                      </a:pPr>
                      <a:endParaRPr lang="en-AU" sz="2000" b="1" baseline="0" dirty="0"/>
                    </a:p>
                    <a:p>
                      <a:pPr marL="0" indent="0">
                        <a:buNone/>
                      </a:pPr>
                      <a:r>
                        <a:rPr lang="en-AU" sz="2000" b="1" baseline="0" dirty="0"/>
                        <a:t>The main energy types used or released by a _______ are _________, ________ and _______ energy.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AutoShape 2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4" descr="Image result for appliances pictures"/>
          <p:cNvSpPr>
            <a:spLocks noChangeAspect="1" noChangeArrowheads="1"/>
          </p:cNvSpPr>
          <p:nvPr/>
        </p:nvSpPr>
        <p:spPr bwMode="auto">
          <a:xfrm>
            <a:off x="215900" y="1587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6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What types of energy are used or released by a rollercoaster?</a:t>
            </a:r>
            <a:endParaRPr lang="en-AU" sz="2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36735" y="2155632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0099"/>
                </a:solidFill>
                <a:latin typeface="+mn-lt"/>
              </a:rPr>
              <a:t>The main energy types used or released by a rollercoaster are kinetic, gravitational and sound energy.</a:t>
            </a:r>
            <a:endParaRPr lang="en-AU" sz="2400" dirty="0">
              <a:solidFill>
                <a:srgbClr val="00009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875" y="577850"/>
            <a:ext cx="3971277" cy="297845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011C199F-B723-4401-93C4-8E26CAD2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416"/>
              </p:ext>
            </p:extLst>
          </p:nvPr>
        </p:nvGraphicFramePr>
        <p:xfrm>
          <a:off x="7216726" y="3808380"/>
          <a:ext cx="4839285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3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Kinetic</a:t>
                      </a:r>
                      <a:r>
                        <a:rPr lang="en-AU" sz="1800" dirty="0"/>
                        <a:t>:</a:t>
                      </a:r>
                      <a:r>
                        <a:rPr lang="en-AU" sz="1800" baseline="0" dirty="0"/>
                        <a:t> Movement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Heat</a:t>
                      </a:r>
                      <a:r>
                        <a:rPr lang="en-AU" sz="1800" dirty="0"/>
                        <a:t>: Warms things up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Light</a:t>
                      </a:r>
                      <a:r>
                        <a:rPr lang="en-AU" sz="1800" dirty="0"/>
                        <a:t>: Brightness / lets us see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Sound</a:t>
                      </a:r>
                      <a:r>
                        <a:rPr lang="en-AU" sz="1800" dirty="0"/>
                        <a:t>: Vibrating</a:t>
                      </a:r>
                      <a:r>
                        <a:rPr lang="en-AU" sz="1800" baseline="0" dirty="0"/>
                        <a:t> objects / can be heard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Electrical</a:t>
                      </a:r>
                      <a:r>
                        <a:rPr lang="en-AU" sz="1800" dirty="0"/>
                        <a:t>: Movement of electric charges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Elastic</a:t>
                      </a:r>
                      <a:r>
                        <a:rPr lang="en-AU" sz="1800" dirty="0"/>
                        <a:t>: Stored in compressed / stretch</a:t>
                      </a:r>
                      <a:r>
                        <a:rPr lang="en-AU" sz="1800" baseline="0" dirty="0"/>
                        <a:t>ed objects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Gravitational</a:t>
                      </a:r>
                      <a:r>
                        <a:rPr lang="en-AU" sz="1800" dirty="0"/>
                        <a:t>: Stored</a:t>
                      </a:r>
                      <a:r>
                        <a:rPr lang="en-AU" sz="1800" baseline="0" dirty="0"/>
                        <a:t> in objects high up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Chemical</a:t>
                      </a:r>
                      <a:r>
                        <a:rPr lang="en-AU" sz="1800" dirty="0"/>
                        <a:t>: Stored in chemical bonds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Nuclear</a:t>
                      </a:r>
                      <a:r>
                        <a:rPr lang="en-AU" sz="1800" dirty="0"/>
                        <a:t>: Stored</a:t>
                      </a:r>
                      <a:r>
                        <a:rPr lang="en-AU" sz="1800" baseline="0" dirty="0"/>
                        <a:t> inside atoms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77CD86DA-BC99-4DF0-81EF-83F7F60D9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76960"/>
              </p:ext>
            </p:extLst>
          </p:nvPr>
        </p:nvGraphicFramePr>
        <p:xfrm>
          <a:off x="251319" y="926873"/>
          <a:ext cx="3533016" cy="39758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energy</a:t>
                      </a:r>
                      <a:r>
                        <a:rPr lang="en-AU" sz="2400" baseline="0" dirty="0"/>
                        <a:t> types</a:t>
                      </a:r>
                      <a:endParaRPr lang="en-AU" sz="2000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Identify two or three main types of energy used or released by the object</a:t>
                      </a:r>
                      <a:endParaRPr lang="en-AU" sz="2000" b="1" baseline="0" dirty="0"/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Write a full sentence response:</a:t>
                      </a:r>
                    </a:p>
                    <a:p>
                      <a:pPr marL="0" indent="0">
                        <a:buNone/>
                      </a:pPr>
                      <a:endParaRPr lang="en-AU" sz="2000" b="1" baseline="0" dirty="0"/>
                    </a:p>
                    <a:p>
                      <a:pPr marL="0" indent="0">
                        <a:buNone/>
                      </a:pPr>
                      <a:r>
                        <a:rPr lang="en-AU" sz="2000" b="1" baseline="0" dirty="0"/>
                        <a:t>The main energy types used or released by a _______ are _________, ________ and _______ energy.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81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6" name="AutoShape 2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AutoShape 4" descr="Image result for appliances pictures"/>
          <p:cNvSpPr>
            <a:spLocks noChangeAspect="1" noChangeArrowheads="1"/>
          </p:cNvSpPr>
          <p:nvPr/>
        </p:nvSpPr>
        <p:spPr bwMode="auto">
          <a:xfrm>
            <a:off x="215900" y="15875"/>
            <a:ext cx="2657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6" descr="Image result for appliances pictures"/>
          <p:cNvSpPr>
            <a:spLocks noChangeAspect="1" noChangeArrowheads="1"/>
          </p:cNvSpPr>
          <p:nvPr/>
        </p:nvSpPr>
        <p:spPr bwMode="auto">
          <a:xfrm>
            <a:off x="63500" y="-1365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</a:rPr>
              <a:t>What types of energy are used or released by a nuclear power plant?</a:t>
            </a:r>
            <a:endParaRPr lang="en-AU" sz="2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36735" y="2155632"/>
            <a:ext cx="3882740" cy="1652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0099"/>
                </a:solidFill>
                <a:latin typeface="+mn-lt"/>
              </a:rPr>
              <a:t>The main energy types used or released by a nuclear power plant are nuclear, electrical and heat energy.</a:t>
            </a:r>
            <a:endParaRPr lang="en-AU" sz="2400" dirty="0">
              <a:solidFill>
                <a:srgbClr val="00009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076"/>
          <a:stretch/>
        </p:blipFill>
        <p:spPr>
          <a:xfrm>
            <a:off x="8352338" y="926873"/>
            <a:ext cx="3384553" cy="257535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228A06E9-A845-43EE-A1B6-0B0585590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462078"/>
              </p:ext>
            </p:extLst>
          </p:nvPr>
        </p:nvGraphicFramePr>
        <p:xfrm>
          <a:off x="7216726" y="3808380"/>
          <a:ext cx="4839285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3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Kinetic</a:t>
                      </a:r>
                      <a:r>
                        <a:rPr lang="en-AU" sz="1800" dirty="0"/>
                        <a:t>:</a:t>
                      </a:r>
                      <a:r>
                        <a:rPr lang="en-AU" sz="1800" baseline="0" dirty="0"/>
                        <a:t> Movement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Heat</a:t>
                      </a:r>
                      <a:r>
                        <a:rPr lang="en-AU" sz="1800" dirty="0"/>
                        <a:t>: Warms things up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Light</a:t>
                      </a:r>
                      <a:r>
                        <a:rPr lang="en-AU" sz="1800" dirty="0"/>
                        <a:t>: Brightness / lets us see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Sound</a:t>
                      </a:r>
                      <a:r>
                        <a:rPr lang="en-AU" sz="1800" dirty="0"/>
                        <a:t>: Vibrating</a:t>
                      </a:r>
                      <a:r>
                        <a:rPr lang="en-AU" sz="1800" baseline="0" dirty="0"/>
                        <a:t> objects / can be heard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Electrical</a:t>
                      </a:r>
                      <a:r>
                        <a:rPr lang="en-AU" sz="1800" dirty="0"/>
                        <a:t>: Movement of electric charges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Elastic</a:t>
                      </a:r>
                      <a:r>
                        <a:rPr lang="en-AU" sz="1800" dirty="0"/>
                        <a:t>: Stored in compressed / stretch</a:t>
                      </a:r>
                      <a:r>
                        <a:rPr lang="en-AU" sz="1800" baseline="0" dirty="0"/>
                        <a:t>ed objects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Gravitational</a:t>
                      </a:r>
                      <a:r>
                        <a:rPr lang="en-AU" sz="1800" dirty="0"/>
                        <a:t>: Stored</a:t>
                      </a:r>
                      <a:r>
                        <a:rPr lang="en-AU" sz="1800" baseline="0" dirty="0"/>
                        <a:t> in objects high up</a:t>
                      </a:r>
                      <a:endParaRPr lang="en-AU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Chemical</a:t>
                      </a:r>
                      <a:r>
                        <a:rPr lang="en-AU" sz="1800" dirty="0"/>
                        <a:t>: Stored in chemical bonds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b="1" dirty="0"/>
                        <a:t>Nuclear</a:t>
                      </a:r>
                      <a:r>
                        <a:rPr lang="en-AU" sz="1800" dirty="0"/>
                        <a:t>: Stored</a:t>
                      </a:r>
                      <a:r>
                        <a:rPr lang="en-AU" sz="1800" baseline="0" dirty="0"/>
                        <a:t> inside atoms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8AD413B9-830F-4118-AC4E-7156A6836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76960"/>
              </p:ext>
            </p:extLst>
          </p:nvPr>
        </p:nvGraphicFramePr>
        <p:xfrm>
          <a:off x="251319" y="926873"/>
          <a:ext cx="3533016" cy="39758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energy</a:t>
                      </a:r>
                      <a:r>
                        <a:rPr lang="en-AU" sz="2400" baseline="0" dirty="0"/>
                        <a:t> types</a:t>
                      </a:r>
                      <a:endParaRPr lang="en-AU" sz="2000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Identify two or three main types of energy used or released by the object</a:t>
                      </a:r>
                      <a:endParaRPr lang="en-AU" sz="2000" b="1" baseline="0" dirty="0"/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/>
                        <a:t>Write a full sentence response:</a:t>
                      </a:r>
                    </a:p>
                    <a:p>
                      <a:pPr marL="0" indent="0">
                        <a:buNone/>
                      </a:pPr>
                      <a:endParaRPr lang="en-AU" sz="2000" b="1" baseline="0" dirty="0"/>
                    </a:p>
                    <a:p>
                      <a:pPr marL="0" indent="0">
                        <a:buNone/>
                      </a:pPr>
                      <a:r>
                        <a:rPr lang="en-AU" sz="2000" b="1" baseline="0" dirty="0"/>
                        <a:t>The main energy types used or released by a _______ are _________, ________ and _______ energy.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06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000099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Forms of Energy</a:t>
            </a: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Year 8 Science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1779" y="859592"/>
            <a:ext cx="110457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Why does energy matter?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Every movement and change you see around you is caused by energy. Your bodies, vehicles and electronic devices – and just about everything else – use and produce all sorts of different types of energy all the time. Understanding it will help you to understand why these changes happen and how these things 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Too much energy in the wrong place can be dangerous – knowing how different types of energy work will help you stay safe and make informed decisions.</a:t>
            </a: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957" y="4616736"/>
            <a:ext cx="2987789" cy="216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lectrical fi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33" y="4616736"/>
            <a:ext cx="2950383" cy="216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2"/>
            <a:ext cx="121115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Match the energy form with its definition on your </a:t>
            </a:r>
            <a:r>
              <a:rPr lang="en-AU" sz="2800"/>
              <a:t>whiteboard</a:t>
            </a:r>
            <a:r>
              <a:rPr lang="en-AU" sz="2800" smtClean="0"/>
              <a:t>.</a:t>
            </a:r>
          </a:p>
          <a:p>
            <a:endParaRPr lang="en-AU" sz="2800" dirty="0"/>
          </a:p>
          <a:p>
            <a:r>
              <a:rPr lang="en-AU" sz="2800" b="1" u="sng" dirty="0"/>
              <a:t>Energy Form</a:t>
            </a:r>
            <a:r>
              <a:rPr lang="en-AU" sz="2800" b="1" dirty="0"/>
              <a:t>	</a:t>
            </a:r>
            <a:r>
              <a:rPr lang="en-AU" sz="2800" b="1" u="sng" dirty="0"/>
              <a:t>Definition</a:t>
            </a:r>
            <a:endParaRPr lang="en-AU" sz="2800" dirty="0"/>
          </a:p>
          <a:p>
            <a:r>
              <a:rPr lang="en-AU" sz="2800" dirty="0"/>
              <a:t>1    Heat		A  Energy that travels through the air as vibrations</a:t>
            </a:r>
          </a:p>
          <a:p>
            <a:r>
              <a:rPr lang="en-AU" sz="2800" dirty="0"/>
              <a:t>2    Light		B  Energy that can warm things up</a:t>
            </a:r>
          </a:p>
          <a:p>
            <a:r>
              <a:rPr lang="en-AU" sz="2800" dirty="0"/>
              <a:t>3    Sound		C  Energy carried by tiny electrical charges through a wire</a:t>
            </a:r>
          </a:p>
          <a:p>
            <a:pPr marL="514350" indent="-514350">
              <a:buAutoNum type="arabicPlain" startAt="4"/>
            </a:pPr>
            <a:r>
              <a:rPr lang="en-AU" sz="2800" dirty="0"/>
              <a:t>Electrical		D </a:t>
            </a:r>
            <a:r>
              <a:rPr lang="en-AU" dirty="0"/>
              <a:t> </a:t>
            </a:r>
            <a:r>
              <a:rPr lang="en-AU" sz="2800" dirty="0"/>
              <a:t>Energy carried by any moving object</a:t>
            </a:r>
          </a:p>
          <a:p>
            <a:pPr marL="514350" indent="-514350">
              <a:buAutoNum type="arabicPlain" startAt="4"/>
            </a:pPr>
            <a:r>
              <a:rPr lang="en-AU" sz="2800" dirty="0"/>
              <a:t>Kinetic 		E  Energy given off by bright objects, which allows us to see</a:t>
            </a:r>
          </a:p>
        </p:txBody>
      </p:sp>
    </p:spTree>
    <p:extLst>
      <p:ext uri="{BB962C8B-B14F-4D97-AF65-F5344CB8AC3E}">
        <p14:creationId xmlns:p14="http://schemas.microsoft.com/office/powerpoint/2010/main" val="31083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10457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AU" sz="2800" dirty="0"/>
              <a:t>Collect ‘Forms of Energy’ worksheet 1 – </a:t>
            </a:r>
            <a:r>
              <a:rPr lang="en-AU" sz="2800" dirty="0" smtClean="0"/>
              <a:t>Complete the </a:t>
            </a:r>
            <a:r>
              <a:rPr lang="en-AU" sz="2800" dirty="0"/>
              <a:t>descriptions of each energy type by matching the statements in column 1, column 2 and column 3. </a:t>
            </a:r>
            <a:r>
              <a:rPr lang="en-AU" sz="2800" dirty="0" smtClean="0"/>
              <a:t>You </a:t>
            </a:r>
            <a:r>
              <a:rPr lang="en-AU" sz="2800" dirty="0"/>
              <a:t>can do the second page now or save it for revision later.</a:t>
            </a:r>
          </a:p>
          <a:p>
            <a:pPr marL="514350" indent="-514350">
              <a:buAutoNum type="arabicPeriod"/>
            </a:pPr>
            <a:endParaRPr lang="en-AU" sz="2800" dirty="0"/>
          </a:p>
          <a:p>
            <a:pPr marL="514350" indent="-514350">
              <a:buAutoNum type="arabicPeriod"/>
            </a:pPr>
            <a:r>
              <a:rPr lang="en-AU" sz="2800" dirty="0"/>
              <a:t>Collect ‘Forms of Energy’ worksheet 2 – look at each of the pictures and write down which forms of energy they have (most have more than one).</a:t>
            </a:r>
          </a:p>
        </p:txBody>
      </p:sp>
    </p:spTree>
    <p:extLst>
      <p:ext uri="{BB962C8B-B14F-4D97-AF65-F5344CB8AC3E}">
        <p14:creationId xmlns:p14="http://schemas.microsoft.com/office/powerpoint/2010/main" val="10892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26258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8149" y="913612"/>
            <a:ext cx="9345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Identify and describe different forms of energy.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8149" y="3161512"/>
            <a:ext cx="573697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/>
              <a:t>Plants and animals use energy every day in order to function.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Think, Pair, Share: How do our bodies use energy in everyday life?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What other sources of energy do we use on a daily basis?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1" y="1673713"/>
            <a:ext cx="5080648" cy="50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67934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What is Energy?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Energy: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is </a:t>
            </a:r>
            <a:r>
              <a:rPr lang="en-AU" sz="2800" b="1" dirty="0"/>
              <a:t>the ability to make something move or change</a:t>
            </a:r>
            <a:r>
              <a:rPr lang="en-AU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/>
              <a:t>can’t be seen or weighed</a:t>
            </a:r>
            <a:r>
              <a:rPr lang="en-AU" sz="2800" dirty="0"/>
              <a:t>, but you can observe what it does.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b="1" dirty="0"/>
              <a:t>can’t be created or destroyed</a:t>
            </a:r>
            <a:r>
              <a:rPr lang="en-AU" sz="2800" dirty="0"/>
              <a:t>, only transferred or transformed.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587317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energy and what does it allow things to do?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97135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can energy be detected</a:t>
                      </a:r>
                      <a:r>
                        <a:rPr lang="en-AU" baseline="0" dirty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484C61B7-105A-48FA-B494-9F5EA684C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83557"/>
              </p:ext>
            </p:extLst>
          </p:nvPr>
        </p:nvGraphicFramePr>
        <p:xfrm>
          <a:off x="9215767" y="5447405"/>
          <a:ext cx="2712782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27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i="0" baseline="0" dirty="0"/>
                        <a:t>energy</a:t>
                      </a:r>
                      <a:r>
                        <a:rPr lang="en-AU" b="0" i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  <a:endParaRPr lang="en-AU" b="1" i="0" baseline="0" dirty="0"/>
                    </a:p>
                    <a:p>
                      <a:r>
                        <a:rPr lang="en-AU" b="0" i="0" baseline="0" dirty="0"/>
                        <a:t>the ability to make something move or change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17553"/>
              </p:ext>
            </p:extLst>
          </p:nvPr>
        </p:nvGraphicFramePr>
        <p:xfrm>
          <a:off x="8953194" y="1410595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AU" sz="1800" dirty="0"/>
                        <a:t>On your whiteboard, give</a:t>
                      </a:r>
                      <a:r>
                        <a:rPr lang="en-AU" sz="1800" baseline="0" dirty="0"/>
                        <a:t> two examples of things that you would need energy for.</a:t>
                      </a:r>
                      <a:endParaRPr lang="en-AU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406" r="10036"/>
          <a:stretch/>
        </p:blipFill>
        <p:spPr>
          <a:xfrm>
            <a:off x="7066473" y="2929750"/>
            <a:ext cx="5043224" cy="24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699050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Forms of Energy </a:t>
            </a:r>
            <a:endParaRPr lang="en-AU" sz="2700" b="1" dirty="0" smtClean="0"/>
          </a:p>
          <a:p>
            <a:endParaRPr lang="en-AU" sz="2700" b="1" dirty="0"/>
          </a:p>
          <a:p>
            <a:r>
              <a:rPr lang="en-AU" sz="2700" dirty="0"/>
              <a:t>There are many different forms of energy: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Kinetic energy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Heat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Light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Sound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Electrical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Elastic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Gravitational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Chemical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Nuclear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…and many more!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87470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many different forms</a:t>
                      </a:r>
                      <a:r>
                        <a:rPr lang="en-AU" baseline="0" dirty="0"/>
                        <a:t> of energy are there?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131" y="1757915"/>
            <a:ext cx="5040950" cy="4979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6937" y="2902760"/>
            <a:ext cx="1307162" cy="103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6462169" y="4038089"/>
            <a:ext cx="1328642" cy="1136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6477565" y="5272390"/>
            <a:ext cx="1328642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9704558" y="5514615"/>
            <a:ext cx="1328642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9856958" y="1720241"/>
            <a:ext cx="1328642" cy="126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7713811" y="2694704"/>
            <a:ext cx="1621510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5321" y="2999395"/>
            <a:ext cx="2112566" cy="1153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9464996" y="4152524"/>
            <a:ext cx="2112566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7929353" y="4105595"/>
            <a:ext cx="1372162" cy="21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51" y="5084199"/>
            <a:ext cx="1462817" cy="103791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645732" y="4974423"/>
            <a:ext cx="1621510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54288"/>
              </p:ext>
            </p:extLst>
          </p:nvPr>
        </p:nvGraphicFramePr>
        <p:xfrm>
          <a:off x="7480651" y="165761"/>
          <a:ext cx="424654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65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</a:t>
                      </a:r>
                      <a:r>
                        <a:rPr lang="en-AU" baseline="0" dirty="0"/>
                        <a:t>k, Pair, Share: Which pictures show:</a:t>
                      </a:r>
                    </a:p>
                    <a:p>
                      <a:pPr marL="342900" indent="-342900">
                        <a:buFont typeface="+mj-lt"/>
                        <a:buAutoNum type="alphaLcParenR"/>
                      </a:pPr>
                      <a:r>
                        <a:rPr lang="en-AU" baseline="0" dirty="0"/>
                        <a:t>Elastic energy?</a:t>
                      </a:r>
                    </a:p>
                    <a:p>
                      <a:pPr marL="342900" indent="-342900">
                        <a:buFont typeface="+mj-lt"/>
                        <a:buAutoNum type="alphaLcParenR"/>
                      </a:pPr>
                      <a:r>
                        <a:rPr lang="en-AU" baseline="0" dirty="0"/>
                        <a:t>Sound energy?</a:t>
                      </a:r>
                    </a:p>
                    <a:p>
                      <a:pPr marL="342900" indent="-342900">
                        <a:buFont typeface="+mj-lt"/>
                        <a:buAutoNum type="alphaLcParenR"/>
                      </a:pPr>
                      <a:r>
                        <a:rPr lang="en-AU" baseline="0" dirty="0"/>
                        <a:t>Light energy?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06937" y="2913843"/>
            <a:ext cx="1307162" cy="103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6462169" y="4049172"/>
            <a:ext cx="1328642" cy="1136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6477565" y="5283473"/>
            <a:ext cx="1328642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9704558" y="5525698"/>
            <a:ext cx="1328642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7713811" y="2705787"/>
            <a:ext cx="1621510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9335321" y="3010478"/>
            <a:ext cx="2112566" cy="1153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9464996" y="4163607"/>
            <a:ext cx="2112566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7929353" y="4116678"/>
            <a:ext cx="1372162" cy="21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645732" y="4985506"/>
            <a:ext cx="1621510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03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2192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Forms of Energy </a:t>
            </a:r>
            <a:endParaRPr lang="en-AU" sz="2700" b="1" dirty="0" smtClean="0"/>
          </a:p>
          <a:p>
            <a:r>
              <a:rPr lang="en-AU" sz="2400" dirty="0">
                <a:cs typeface="Arial" panose="020B0604020202020204" pitchFamily="34" charset="0"/>
              </a:rPr>
              <a:t>A simple phrase can be used to remember the nine forms of energy. Copy this one into your science workbook, or make up your own</a:t>
            </a:r>
            <a:r>
              <a:rPr lang="en-AU" sz="2400" dirty="0" smtClean="0">
                <a:cs typeface="Arial" panose="020B0604020202020204" pitchFamily="34" charset="0"/>
              </a:rPr>
              <a:t>.</a:t>
            </a:r>
          </a:p>
          <a:p>
            <a:endParaRPr lang="en-AU" sz="2400" dirty="0"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565" y="5272390"/>
            <a:ext cx="1328642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9856958" y="1720241"/>
            <a:ext cx="1328642" cy="126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6477565" y="5283473"/>
            <a:ext cx="1328642" cy="13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1" y="2209293"/>
            <a:ext cx="3888970" cy="4351338"/>
          </a:xfrm>
        </p:spPr>
        <p:txBody>
          <a:bodyPr>
            <a:noAutofit/>
          </a:bodyPr>
          <a:lstStyle/>
          <a:p>
            <a:pPr fontAlgn="base"/>
            <a:r>
              <a:rPr lang="en-GB" sz="2700" b="1" dirty="0" smtClean="0">
                <a:solidFill>
                  <a:schemeClr val="dk1"/>
                </a:solidFill>
              </a:rPr>
              <a:t>N</a:t>
            </a:r>
            <a:r>
              <a:rPr lang="en-GB" sz="2700" dirty="0" smtClean="0">
                <a:solidFill>
                  <a:schemeClr val="dk1"/>
                </a:solidFill>
              </a:rPr>
              <a:t>ot </a:t>
            </a:r>
          </a:p>
          <a:p>
            <a:pPr fontAlgn="base"/>
            <a:r>
              <a:rPr lang="en-GB" sz="2700" b="1" dirty="0" smtClean="0">
                <a:solidFill>
                  <a:schemeClr val="dk1"/>
                </a:solidFill>
              </a:rPr>
              <a:t>E</a:t>
            </a:r>
            <a:r>
              <a:rPr lang="en-GB" sz="2700" dirty="0" smtClean="0">
                <a:solidFill>
                  <a:schemeClr val="dk1"/>
                </a:solidFill>
              </a:rPr>
              <a:t>very </a:t>
            </a:r>
          </a:p>
          <a:p>
            <a:pPr fontAlgn="base"/>
            <a:r>
              <a:rPr lang="en-GB" sz="2700" b="1" dirty="0" smtClean="0">
                <a:solidFill>
                  <a:schemeClr val="dk1"/>
                </a:solidFill>
              </a:rPr>
              <a:t>C</a:t>
            </a:r>
            <a:r>
              <a:rPr lang="en-GB" sz="2700" dirty="0" smtClean="0">
                <a:solidFill>
                  <a:schemeClr val="dk1"/>
                </a:solidFill>
              </a:rPr>
              <a:t>lever </a:t>
            </a:r>
          </a:p>
          <a:p>
            <a:pPr fontAlgn="base"/>
            <a:r>
              <a:rPr lang="en-GB" sz="2700" b="1" dirty="0" smtClean="0">
                <a:solidFill>
                  <a:schemeClr val="dk1"/>
                </a:solidFill>
              </a:rPr>
              <a:t>G</a:t>
            </a:r>
            <a:r>
              <a:rPr lang="en-GB" sz="2700" dirty="0" smtClean="0">
                <a:solidFill>
                  <a:schemeClr val="dk1"/>
                </a:solidFill>
              </a:rPr>
              <a:t>uy/Girl</a:t>
            </a:r>
            <a:endParaRPr lang="en-GB" sz="2700" dirty="0">
              <a:solidFill>
                <a:schemeClr val="dk1"/>
              </a:solidFill>
            </a:endParaRPr>
          </a:p>
          <a:p>
            <a:pPr fontAlgn="base"/>
            <a:r>
              <a:rPr lang="en-GB" sz="2700" b="1" dirty="0">
                <a:solidFill>
                  <a:schemeClr val="dk1"/>
                </a:solidFill>
              </a:rPr>
              <a:t>K</a:t>
            </a:r>
            <a:r>
              <a:rPr lang="en-GB" sz="2700" dirty="0">
                <a:solidFill>
                  <a:schemeClr val="dk1"/>
                </a:solidFill>
              </a:rPr>
              <a:t>nows </a:t>
            </a:r>
            <a:endParaRPr lang="en-GB" sz="2700" dirty="0" smtClean="0">
              <a:solidFill>
                <a:schemeClr val="dk1"/>
              </a:solidFill>
            </a:endParaRPr>
          </a:p>
          <a:p>
            <a:pPr fontAlgn="base"/>
            <a:r>
              <a:rPr lang="en-GB" sz="2700" b="1" dirty="0" smtClean="0">
                <a:solidFill>
                  <a:schemeClr val="dk1"/>
                </a:solidFill>
              </a:rPr>
              <a:t>S</a:t>
            </a:r>
            <a:r>
              <a:rPr lang="en-GB" sz="2700" dirty="0" smtClean="0">
                <a:solidFill>
                  <a:schemeClr val="dk1"/>
                </a:solidFill>
              </a:rPr>
              <a:t>piders</a:t>
            </a:r>
            <a:endParaRPr lang="en-GB" sz="2700" dirty="0">
              <a:solidFill>
                <a:schemeClr val="dk1"/>
              </a:solidFill>
            </a:endParaRPr>
          </a:p>
          <a:p>
            <a:pPr fontAlgn="base"/>
            <a:r>
              <a:rPr lang="en-GB" sz="2700" b="1" dirty="0">
                <a:solidFill>
                  <a:schemeClr val="dk1"/>
                </a:solidFill>
              </a:rPr>
              <a:t>H</a:t>
            </a:r>
            <a:r>
              <a:rPr lang="en-GB" sz="2700" dirty="0">
                <a:solidFill>
                  <a:schemeClr val="dk1"/>
                </a:solidFill>
              </a:rPr>
              <a:t>ave </a:t>
            </a:r>
            <a:endParaRPr lang="en-GB" sz="2700" dirty="0" smtClean="0">
              <a:solidFill>
                <a:schemeClr val="dk1"/>
              </a:solidFill>
            </a:endParaRPr>
          </a:p>
          <a:p>
            <a:pPr fontAlgn="base"/>
            <a:r>
              <a:rPr lang="en-GB" sz="2700" b="1" dirty="0" smtClean="0">
                <a:solidFill>
                  <a:schemeClr val="dk1"/>
                </a:solidFill>
              </a:rPr>
              <a:t>E</a:t>
            </a:r>
            <a:r>
              <a:rPr lang="en-GB" sz="2700" dirty="0" smtClean="0">
                <a:solidFill>
                  <a:schemeClr val="dk1"/>
                </a:solidFill>
              </a:rPr>
              <a:t>ight </a:t>
            </a:r>
            <a:endParaRPr lang="en-GB" sz="2700" dirty="0">
              <a:solidFill>
                <a:schemeClr val="dk1"/>
              </a:solidFill>
            </a:endParaRPr>
          </a:p>
          <a:p>
            <a:pPr fontAlgn="base"/>
            <a:r>
              <a:rPr lang="en-GB" sz="2700" b="1" dirty="0" smtClean="0">
                <a:solidFill>
                  <a:schemeClr val="dk1"/>
                </a:solidFill>
              </a:rPr>
              <a:t>L</a:t>
            </a:r>
            <a:r>
              <a:rPr lang="en-GB" sz="2700" dirty="0" smtClean="0">
                <a:solidFill>
                  <a:schemeClr val="dk1"/>
                </a:solidFill>
              </a:rPr>
              <a:t>egs</a:t>
            </a:r>
            <a:endParaRPr lang="en-AU" sz="2700" dirty="0"/>
          </a:p>
        </p:txBody>
      </p:sp>
      <p:sp>
        <p:nvSpPr>
          <p:cNvPr id="3" name="Rectangle 2"/>
          <p:cNvSpPr/>
          <p:nvPr/>
        </p:nvSpPr>
        <p:spPr>
          <a:xfrm>
            <a:off x="3224371" y="2209293"/>
            <a:ext cx="6096000" cy="44837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700" b="1" dirty="0" smtClean="0"/>
              <a:t>N</a:t>
            </a:r>
            <a:r>
              <a:rPr lang="en-AU" sz="2700" dirty="0" smtClean="0"/>
              <a:t>uclear </a:t>
            </a:r>
            <a:endParaRPr lang="en-AU" sz="2700" dirty="0"/>
          </a:p>
          <a:p>
            <a:pPr marL="914400" lvl="1" indent="-4572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700" b="1" dirty="0"/>
              <a:t>E</a:t>
            </a:r>
            <a:r>
              <a:rPr lang="en-AU" sz="2700" dirty="0"/>
              <a:t>lectrical </a:t>
            </a:r>
            <a:endParaRPr lang="en-AU" sz="2700" dirty="0" smtClean="0"/>
          </a:p>
          <a:p>
            <a:pPr marL="914400" lvl="1" indent="-4572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700" b="1" dirty="0" smtClean="0"/>
              <a:t>C</a:t>
            </a:r>
            <a:r>
              <a:rPr lang="en-AU" sz="2700" dirty="0" smtClean="0"/>
              <a:t>hemical </a:t>
            </a:r>
          </a:p>
          <a:p>
            <a:pPr marL="914400" lvl="1" indent="-4572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700" b="1" dirty="0" smtClean="0"/>
              <a:t>G</a:t>
            </a:r>
            <a:r>
              <a:rPr lang="en-AU" sz="2700" dirty="0" smtClean="0"/>
              <a:t>ravitational </a:t>
            </a:r>
          </a:p>
          <a:p>
            <a:pPr marL="914400" lvl="1" indent="-4572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700" b="1" dirty="0" smtClean="0"/>
              <a:t>K</a:t>
            </a:r>
            <a:r>
              <a:rPr lang="en-AU" sz="2700" dirty="0" smtClean="0"/>
              <a:t>inetic</a:t>
            </a:r>
            <a:endParaRPr lang="en-AU" sz="2700" dirty="0"/>
          </a:p>
          <a:p>
            <a:pPr marL="914400" lvl="1" indent="-4572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700" b="1" dirty="0" smtClean="0"/>
              <a:t>S</a:t>
            </a:r>
            <a:r>
              <a:rPr lang="en-AU" sz="2700" dirty="0" smtClean="0"/>
              <a:t>ound</a:t>
            </a:r>
            <a:endParaRPr lang="en-AU" sz="2700" dirty="0"/>
          </a:p>
          <a:p>
            <a:pPr marL="914400" lvl="1" indent="-4572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700" b="1" dirty="0" smtClean="0"/>
              <a:t>H</a:t>
            </a:r>
            <a:r>
              <a:rPr lang="en-AU" sz="2700" dirty="0" smtClean="0"/>
              <a:t>eat</a:t>
            </a:r>
            <a:endParaRPr lang="en-AU" sz="2700" dirty="0"/>
          </a:p>
          <a:p>
            <a:pPr marL="914400" lvl="1" indent="-4572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700" b="1" dirty="0" smtClean="0"/>
              <a:t>E</a:t>
            </a:r>
            <a:r>
              <a:rPr lang="en-AU" sz="2700" dirty="0" smtClean="0"/>
              <a:t>lastic</a:t>
            </a:r>
            <a:endParaRPr lang="en-AU" sz="2700" dirty="0"/>
          </a:p>
          <a:p>
            <a:pPr marL="914400" lvl="1" indent="-4572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700" b="1" dirty="0" smtClean="0"/>
              <a:t>L</a:t>
            </a:r>
            <a:r>
              <a:rPr lang="en-AU" sz="2700" dirty="0" smtClean="0"/>
              <a:t>ight</a:t>
            </a:r>
            <a:endParaRPr lang="en-AU" sz="2700" dirty="0"/>
          </a:p>
        </p:txBody>
      </p:sp>
    </p:spTree>
    <p:extLst>
      <p:ext uri="{BB962C8B-B14F-4D97-AF65-F5344CB8AC3E}">
        <p14:creationId xmlns:p14="http://schemas.microsoft.com/office/powerpoint/2010/main" val="182381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 animBg="1"/>
      <p:bldP spid="21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26698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Kinetic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Kinetic energy is the energy of movement.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The faster an object moves, the more kinetic energy it has.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  <a:p>
            <a:r>
              <a:rPr lang="en-AU" sz="2700" dirty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34" y="3733804"/>
            <a:ext cx="8301824" cy="2958435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29631"/>
              </p:ext>
            </p:extLst>
          </p:nvPr>
        </p:nvGraphicFramePr>
        <p:xfrm>
          <a:off x="9278316" y="163412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</a:t>
                      </a:r>
                      <a:r>
                        <a:rPr lang="en-AU" baseline="0" dirty="0"/>
                        <a:t> or False? A car stopped at a red traffic light has kinetic energy.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18691"/>
              </p:ext>
            </p:extLst>
          </p:nvPr>
        </p:nvGraphicFramePr>
        <p:xfrm>
          <a:off x="9279151" y="1560934"/>
          <a:ext cx="2773677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has more kinetic energy</a:t>
                      </a:r>
                      <a:r>
                        <a:rPr lang="en-AU" baseline="0" dirty="0"/>
                        <a:t> – a car travelling at 10 km/h or the same car travelling at 50 km/h? Explain your choice.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5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7192462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Heat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Heat energy is energy that can warm things 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 is the energy that an object has because of the movement of its particles: more movement results in more heat</a:t>
            </a:r>
            <a:r>
              <a:rPr lang="en-AU" sz="2800" dirty="0" smtClean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Temperature </a:t>
            </a:r>
            <a:r>
              <a:rPr lang="en-AU" sz="2800" dirty="0"/>
              <a:t>is a measure of the average kinetic (movement) energy of these particles.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604783"/>
              </p:ext>
            </p:extLst>
          </p:nvPr>
        </p:nvGraphicFramePr>
        <p:xfrm>
          <a:off x="4292796" y="163040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heat energy?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265299"/>
              </p:ext>
            </p:extLst>
          </p:nvPr>
        </p:nvGraphicFramePr>
        <p:xfrm>
          <a:off x="7331022" y="165761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</a:t>
                      </a:r>
                      <a:r>
                        <a:rPr lang="en-AU" baseline="0" dirty="0"/>
                        <a:t> or False? Boiling water has less heat energy than cold water.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https://dr282zn36sxxg.cloudfront.net/datastreams/f-d%3A933094654e779cc69c9c8e4d610f7243026524fa2354c9fbf1f721fd%2BIMAGE_THUMB_POSTCARD_TINY%2BIMAGE_THUMB_POSTCARD_TINY.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69" y="1892105"/>
            <a:ext cx="5190345" cy="494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64353" y="4257025"/>
            <a:ext cx="1766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29445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83" y="3701482"/>
            <a:ext cx="1861143" cy="2012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14" y="2581408"/>
            <a:ext cx="2381250" cy="2695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6759826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Light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Light is the energy that is produced by luminous objects, and enables us to see.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 can be reflected by a mirror or lens, or absorbed by an object.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91616"/>
              </p:ext>
            </p:extLst>
          </p:nvPr>
        </p:nvGraphicFramePr>
        <p:xfrm>
          <a:off x="4292796" y="163040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light energy?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471351"/>
              </p:ext>
            </p:extLst>
          </p:nvPr>
        </p:nvGraphicFramePr>
        <p:xfrm>
          <a:off x="7331022" y="165761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</a:t>
                      </a:r>
                      <a:r>
                        <a:rPr lang="en-AU" baseline="0" dirty="0"/>
                        <a:t>, Pair, Share: Name two other objects that produce l</a:t>
                      </a:r>
                      <a:r>
                        <a:rPr lang="en-AU" dirty="0"/>
                        <a:t>ight</a:t>
                      </a:r>
                      <a:r>
                        <a:rPr lang="en-AU" baseline="0" dirty="0"/>
                        <a:t> energy.</a:t>
                      </a:r>
                      <a:endParaRPr lang="en-AU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299841" y="171530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800" dirty="0"/>
              <a:t>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64" y="1316963"/>
            <a:ext cx="2811142" cy="2806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283" y="4045894"/>
            <a:ext cx="2224292" cy="1668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997" y="5018645"/>
            <a:ext cx="1922853" cy="172545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484C61B7-105A-48FA-B494-9F5EA684C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094144"/>
              </p:ext>
            </p:extLst>
          </p:nvPr>
        </p:nvGraphicFramePr>
        <p:xfrm>
          <a:off x="9377920" y="5805188"/>
          <a:ext cx="2712782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27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i="0" baseline="0" dirty="0"/>
                        <a:t>luminous</a:t>
                      </a:r>
                      <a:r>
                        <a:rPr lang="en-AU" b="0" i="0" baseline="0" dirty="0"/>
                        <a:t> 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 produces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35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23535</TotalTime>
  <Words>1834</Words>
  <Application>Microsoft Office PowerPoint</Application>
  <PresentationFormat>Widescreen</PresentationFormat>
  <Paragraphs>287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Forms of Energy Year 8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425</cp:revision>
  <dcterms:created xsi:type="dcterms:W3CDTF">2017-01-28T08:32:28Z</dcterms:created>
  <dcterms:modified xsi:type="dcterms:W3CDTF">2020-10-08T02:13:11Z</dcterms:modified>
</cp:coreProperties>
</file>